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7" r:id="rId2"/>
    <p:sldId id="256" r:id="rId3"/>
    <p:sldId id="264" r:id="rId4"/>
    <p:sldId id="261" r:id="rId5"/>
    <p:sldId id="275" r:id="rId6"/>
    <p:sldId id="274" r:id="rId7"/>
    <p:sldId id="259" r:id="rId8"/>
    <p:sldId id="273" r:id="rId9"/>
    <p:sldId id="270" r:id="rId10"/>
    <p:sldId id="295" r:id="rId11"/>
    <p:sldId id="258" r:id="rId12"/>
    <p:sldId id="296" r:id="rId13"/>
    <p:sldId id="287"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Rg st="1" end="13"/>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506"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11.08.2020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11.08.2020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11.08.2020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11.08.2020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11.08.2020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11.08.2020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11.08.2020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11.08.2020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11.08.2020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11.08.2020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11.08.2020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duotone>
              <a:schemeClr val="accent2">
                <a:shade val="45000"/>
                <a:satMod val="135000"/>
              </a:schemeClr>
              <a:prstClr val="white"/>
            </a:duotone>
            <a:extLst>
              <a:ext uri="{BEBA8EAE-BF5A-486C-A8C5-ECC9F3942E4B}">
                <a14:imgProps xmlns:a14="http://schemas.microsoft.com/office/drawing/2010/main">
                  <a14:imgLayer r:embed="rId14">
                    <a14:imgEffect>
                      <a14:sharpenSoften amount="68000"/>
                    </a14:imgEffect>
                    <a14:imgEffect>
                      <a14:colorTemperature colorTemp="8800"/>
                    </a14:imgEffect>
                  </a14:imgLayer>
                </a14:imgProps>
              </a:ext>
            </a:extLst>
          </a:blip>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11.08.2020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ru.wikipedia.org/wiki/%D0%9B%D0%B0%D1%80%D1%8C" TargetMode="External"/><Relationship Id="rId2" Type="http://schemas.openxmlformats.org/officeDocument/2006/relationships/hyperlink" Target="https://ru.wikipedia.org/wiki/%D0%90%D0%BC%D0%B1%D0%B0%D1%80"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467544" y="1557338"/>
            <a:ext cx="8676456" cy="2808287"/>
          </a:xfrm>
        </p:spPr>
        <p:txBody>
          <a:bodyPr/>
          <a:lstStyle/>
          <a:p>
            <a:pPr marL="0" indent="0" algn="ctr">
              <a:buNone/>
            </a:pPr>
            <a:r>
              <a:rPr lang="ru-RU" sz="4000" dirty="0" smtClean="0">
                <a:solidFill>
                  <a:srgbClr val="FF0000"/>
                </a:solidFill>
              </a:rPr>
              <a:t>Формирование осознанного чтения в начальной школе как основы информационной грамотности</a:t>
            </a:r>
            <a:br>
              <a:rPr lang="ru-RU" sz="4000" dirty="0" smtClean="0">
                <a:solidFill>
                  <a:srgbClr val="FF0000"/>
                </a:solidFill>
              </a:rPr>
            </a:br>
            <a:r>
              <a:rPr lang="ru-RU" sz="4000" dirty="0">
                <a:solidFill>
                  <a:srgbClr val="FF0000"/>
                </a:solidFill>
              </a:rPr>
              <a:t/>
            </a:r>
            <a:br>
              <a:rPr lang="ru-RU" sz="4000" dirty="0">
                <a:solidFill>
                  <a:srgbClr val="FF0000"/>
                </a:solidFill>
              </a:rPr>
            </a:br>
            <a:endParaRPr lang="ru-RU" sz="6000" dirty="0">
              <a:solidFill>
                <a:schemeClr val="bg2">
                  <a:lumMod val="10000"/>
                </a:schemeClr>
              </a:solidFill>
            </a:endParaRPr>
          </a:p>
        </p:txBody>
      </p:sp>
    </p:spTree>
    <p:extLst>
      <p:ext uri="{BB962C8B-B14F-4D97-AF65-F5344CB8AC3E}">
        <p14:creationId xmlns:p14="http://schemas.microsoft.com/office/powerpoint/2010/main" val="416184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251520" y="332656"/>
            <a:ext cx="8460432" cy="6225554"/>
          </a:xfrm>
        </p:spPr>
        <p:txBody>
          <a:bodyPr>
            <a:normAutofit/>
          </a:bodyPr>
          <a:lstStyle/>
          <a:p>
            <a:r>
              <a:rPr lang="ru-RU" sz="3200" dirty="0" smtClean="0"/>
              <a:t>       </a:t>
            </a:r>
            <a:r>
              <a:rPr lang="ru-RU" sz="3200" b="1" dirty="0" smtClean="0"/>
              <a:t>Приём «Концептуальная таблица»</a:t>
            </a:r>
          </a:p>
          <a:p>
            <a:pPr algn="just"/>
            <a:r>
              <a:rPr lang="ru-RU" sz="3200" b="1" dirty="0" smtClean="0"/>
              <a:t>Прием "концептуальная таблица" особенно полезен, когда предполагается сравнение трех и более аспектов или вопросов. Таблица строится так: по горизонтали располагается то, что подлежит сравнению, а по вертикали различные черты и свойства, по которым это сравнение происходит. привести конкретный пример</a:t>
            </a:r>
            <a:endParaRPr lang="ru-RU" sz="3200" b="1" dirty="0"/>
          </a:p>
        </p:txBody>
      </p:sp>
    </p:spTree>
    <p:extLst>
      <p:ext uri="{BB962C8B-B14F-4D97-AF65-F5344CB8AC3E}">
        <p14:creationId xmlns:p14="http://schemas.microsoft.com/office/powerpoint/2010/main" val="2060033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extLst>
              <p:ext uri="{D42A27DB-BD31-4B8C-83A1-F6EECF244321}">
                <p14:modId xmlns:p14="http://schemas.microsoft.com/office/powerpoint/2010/main" val="3800667108"/>
              </p:ext>
            </p:extLst>
          </p:nvPr>
        </p:nvGraphicFramePr>
        <p:xfrm>
          <a:off x="1187625" y="258904"/>
          <a:ext cx="7056784" cy="6434903"/>
        </p:xfrm>
        <a:graphic>
          <a:graphicData uri="http://schemas.openxmlformats.org/drawingml/2006/table">
            <a:tbl>
              <a:tblPr firstRow="1" firstCol="1" bandRow="1"/>
              <a:tblGrid>
                <a:gridCol w="1214123"/>
                <a:gridCol w="1923244"/>
                <a:gridCol w="3919417"/>
              </a:tblGrid>
              <a:tr h="0">
                <a:tc>
                  <a:txBody>
                    <a:bodyPr/>
                    <a:lstStyle/>
                    <a:p>
                      <a:pPr>
                        <a:lnSpc>
                          <a:spcPct val="115000"/>
                        </a:lnSpc>
                        <a:spcAft>
                          <a:spcPts val="1000"/>
                        </a:spcAft>
                      </a:pPr>
                      <a:r>
                        <a:rPr lang="ru-RU" sz="1200" b="1" dirty="0">
                          <a:effectLst/>
                          <a:latin typeface="Times New Roman"/>
                          <a:ea typeface="Times New Roman"/>
                          <a:cs typeface="Times New Roman"/>
                        </a:rPr>
                        <a:t>План сравнения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Сказка «Колобок»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В. Бианки «Лесной колобок – колючий бок»</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218">
                <a:tc>
                  <a:txBody>
                    <a:bodyPr/>
                    <a:lstStyle/>
                    <a:p>
                      <a:pPr>
                        <a:lnSpc>
                          <a:spcPct val="115000"/>
                        </a:lnSpc>
                        <a:spcAft>
                          <a:spcPts val="1000"/>
                        </a:spcAft>
                      </a:pPr>
                      <a:r>
                        <a:rPr lang="ru-RU" sz="1200" b="1">
                          <a:effectLst/>
                          <a:latin typeface="Times New Roman"/>
                          <a:ea typeface="Times New Roman"/>
                          <a:cs typeface="Times New Roman"/>
                        </a:rPr>
                        <a:t>Жанр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Русская народная сказка </a:t>
                      </a:r>
                      <a:endParaRPr lang="ru-RU" sz="1200" b="1" dirty="0">
                        <a:effectLst/>
                        <a:latin typeface="Calibri"/>
                        <a:ea typeface="Calibri"/>
                        <a:cs typeface="Times New Roman"/>
                      </a:endParaRPr>
                    </a:p>
                    <a:p>
                      <a:pPr>
                        <a:lnSpc>
                          <a:spcPct val="115000"/>
                        </a:lnSpc>
                        <a:spcAft>
                          <a:spcPts val="1000"/>
                        </a:spcAft>
                      </a:pPr>
                      <a:r>
                        <a:rPr lang="ru-RU" sz="1200" b="1" dirty="0">
                          <a:effectLst/>
                          <a:latin typeface="Times New Roman"/>
                          <a:ea typeface="Times New Roman"/>
                          <a:cs typeface="Times New Roman"/>
                        </a:rPr>
                        <a:t>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Литературная сказка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8903">
                <a:tc>
                  <a:txBody>
                    <a:bodyPr/>
                    <a:lstStyle/>
                    <a:p>
                      <a:pPr>
                        <a:lnSpc>
                          <a:spcPct val="115000"/>
                        </a:lnSpc>
                        <a:spcAft>
                          <a:spcPts val="1000"/>
                        </a:spcAft>
                      </a:pPr>
                      <a:r>
                        <a:rPr lang="ru-RU" sz="1200" b="1" dirty="0">
                          <a:effectLst/>
                          <a:latin typeface="Times New Roman"/>
                          <a:ea typeface="Times New Roman"/>
                          <a:cs typeface="Times New Roman"/>
                        </a:rPr>
                        <a:t>Тема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От деда и бабушки убежал горячий колобок</a:t>
                      </a:r>
                      <a:endParaRPr lang="ru-RU" sz="1200" b="1" dirty="0">
                        <a:effectLst/>
                        <a:latin typeface="Calibri"/>
                        <a:ea typeface="Calibri"/>
                        <a:cs typeface="Times New Roman"/>
                      </a:endParaRPr>
                    </a:p>
                    <a:p>
                      <a:pPr>
                        <a:lnSpc>
                          <a:spcPct val="115000"/>
                        </a:lnSpc>
                        <a:spcAft>
                          <a:spcPts val="1000"/>
                        </a:spcAft>
                      </a:pPr>
                      <a:r>
                        <a:rPr lang="ru-RU" sz="1200" b="1" dirty="0">
                          <a:effectLst/>
                          <a:latin typeface="Times New Roman"/>
                          <a:ea typeface="Times New Roman"/>
                          <a:cs typeface="Times New Roman"/>
                        </a:rPr>
                        <a:t>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Ежика спутали с  колобком из сказки</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0218">
                <a:tc>
                  <a:txBody>
                    <a:bodyPr/>
                    <a:lstStyle/>
                    <a:p>
                      <a:pPr>
                        <a:lnSpc>
                          <a:spcPct val="115000"/>
                        </a:lnSpc>
                        <a:spcAft>
                          <a:spcPts val="1000"/>
                        </a:spcAft>
                      </a:pPr>
                      <a:r>
                        <a:rPr lang="ru-RU" sz="1200" b="1">
                          <a:effectLst/>
                          <a:latin typeface="Times New Roman"/>
                          <a:ea typeface="Times New Roman"/>
                          <a:cs typeface="Times New Roman"/>
                        </a:rPr>
                        <a:t>Главный герой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Колобок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Ежик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47587">
                <a:tc>
                  <a:txBody>
                    <a:bodyPr/>
                    <a:lstStyle/>
                    <a:p>
                      <a:pPr>
                        <a:lnSpc>
                          <a:spcPct val="115000"/>
                        </a:lnSpc>
                        <a:spcAft>
                          <a:spcPts val="1000"/>
                        </a:spcAft>
                      </a:pPr>
                      <a:r>
                        <a:rPr lang="ru-RU" sz="1200" b="1">
                          <a:effectLst/>
                          <a:latin typeface="Times New Roman"/>
                          <a:ea typeface="Times New Roman"/>
                          <a:cs typeface="Times New Roman"/>
                        </a:rPr>
                        <a:t>Образ главного героя (портрет героя)</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Самонадеянный,   доверчивый, легкомысленный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Коротенькие ножки, рос под кустиком, весь колючками оброс.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69026">
                <a:tc>
                  <a:txBody>
                    <a:bodyPr/>
                    <a:lstStyle/>
                    <a:p>
                      <a:pPr>
                        <a:lnSpc>
                          <a:spcPct val="115000"/>
                        </a:lnSpc>
                        <a:spcAft>
                          <a:spcPts val="1000"/>
                        </a:spcAft>
                      </a:pPr>
                      <a:r>
                        <a:rPr lang="ru-RU" sz="1200" b="1">
                          <a:effectLst/>
                          <a:latin typeface="Times New Roman"/>
                          <a:ea typeface="Times New Roman"/>
                          <a:cs typeface="Times New Roman"/>
                        </a:rPr>
                        <a:t>Слова и выражения, характеризующие других героев произведения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Times New Roman"/>
                          <a:cs typeface="Times New Roman"/>
                        </a:rPr>
                        <a:t>Дед и баба – добрые</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Заяц – косой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Волк – серый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Медведь – косолапый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Лиса – хитрая </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Дед и баба – добрые</a:t>
                      </a:r>
                      <a:endParaRPr lang="ru-RU" sz="1200" b="1" dirty="0">
                        <a:effectLst/>
                        <a:latin typeface="Calibri"/>
                        <a:ea typeface="Calibri"/>
                        <a:cs typeface="Times New Roman"/>
                      </a:endParaRPr>
                    </a:p>
                    <a:p>
                      <a:pPr>
                        <a:lnSpc>
                          <a:spcPct val="115000"/>
                        </a:lnSpc>
                        <a:spcAft>
                          <a:spcPts val="1000"/>
                        </a:spcAft>
                      </a:pPr>
                      <a:r>
                        <a:rPr lang="ru-RU" sz="1200" b="1" dirty="0">
                          <a:effectLst/>
                          <a:latin typeface="Times New Roman"/>
                          <a:ea typeface="Times New Roman"/>
                          <a:cs typeface="Times New Roman"/>
                        </a:rPr>
                        <a:t>Волк – серый, рассердился</a:t>
                      </a:r>
                      <a:endParaRPr lang="ru-RU" sz="1200" b="1" dirty="0">
                        <a:effectLst/>
                        <a:latin typeface="Calibri"/>
                        <a:ea typeface="Calibri"/>
                        <a:cs typeface="Times New Roman"/>
                      </a:endParaRPr>
                    </a:p>
                    <a:p>
                      <a:pPr>
                        <a:lnSpc>
                          <a:spcPct val="115000"/>
                        </a:lnSpc>
                        <a:spcAft>
                          <a:spcPts val="1000"/>
                        </a:spcAft>
                      </a:pPr>
                      <a:r>
                        <a:rPr lang="ru-RU" sz="1200" b="1" dirty="0">
                          <a:effectLst/>
                          <a:latin typeface="Times New Roman"/>
                          <a:ea typeface="Times New Roman"/>
                          <a:cs typeface="Times New Roman"/>
                        </a:rPr>
                        <a:t>Медведь – косолапый, разозлился</a:t>
                      </a:r>
                      <a:endParaRPr lang="ru-RU" sz="1200" b="1" dirty="0">
                        <a:effectLst/>
                        <a:latin typeface="Calibri"/>
                        <a:ea typeface="Calibri"/>
                        <a:cs typeface="Times New Roman"/>
                      </a:endParaRPr>
                    </a:p>
                    <a:p>
                      <a:pPr>
                        <a:lnSpc>
                          <a:spcPct val="115000"/>
                        </a:lnSpc>
                        <a:spcAft>
                          <a:spcPts val="1000"/>
                        </a:spcAft>
                      </a:pPr>
                      <a:r>
                        <a:rPr lang="ru-RU" sz="1200" b="1" dirty="0">
                          <a:effectLst/>
                          <a:latin typeface="Times New Roman"/>
                          <a:ea typeface="Times New Roman"/>
                          <a:cs typeface="Times New Roman"/>
                        </a:rPr>
                        <a:t>Лиса – хитрая </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64957">
                <a:tc>
                  <a:txBody>
                    <a:bodyPr/>
                    <a:lstStyle/>
                    <a:p>
                      <a:pPr>
                        <a:lnSpc>
                          <a:spcPct val="115000"/>
                        </a:lnSpc>
                        <a:spcAft>
                          <a:spcPts val="1000"/>
                        </a:spcAft>
                      </a:pPr>
                      <a:r>
                        <a:rPr lang="ru-RU" sz="1200" b="1">
                          <a:effectLst/>
                          <a:latin typeface="Times New Roman"/>
                          <a:ea typeface="Times New Roman"/>
                          <a:cs typeface="Times New Roman"/>
                        </a:rPr>
                        <a:t>Главная мысль произведения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a:effectLst/>
                          <a:latin typeface="Times New Roman"/>
                          <a:ea typeface="Calibri"/>
                          <a:cs typeface="Times New Roman"/>
                        </a:rPr>
                        <a:t>Нельзя убегать и не слушаться взрослых. Самонадеянность, доверчивость и легкомыслие добра не приносят.</a:t>
                      </a:r>
                      <a:endParaRPr lang="ru-RU" sz="1200" b="1">
                        <a:effectLst/>
                        <a:latin typeface="Calibri"/>
                        <a:ea typeface="Calibri"/>
                        <a:cs typeface="Times New Roman"/>
                      </a:endParaRPr>
                    </a:p>
                    <a:p>
                      <a:pPr>
                        <a:lnSpc>
                          <a:spcPct val="115000"/>
                        </a:lnSpc>
                        <a:spcAft>
                          <a:spcPts val="1000"/>
                        </a:spcAft>
                      </a:pPr>
                      <a:r>
                        <a:rPr lang="ru-RU" sz="1200" b="1">
                          <a:effectLst/>
                          <a:latin typeface="Times New Roman"/>
                          <a:ea typeface="Times New Roman"/>
                          <a:cs typeface="Times New Roman"/>
                        </a:rPr>
                        <a:t> </a:t>
                      </a:r>
                      <a:endParaRPr lang="ru-RU" sz="1200" b="1">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200" b="1" dirty="0">
                          <a:effectLst/>
                          <a:latin typeface="Times New Roman"/>
                          <a:ea typeface="Times New Roman"/>
                          <a:cs typeface="Times New Roman"/>
                        </a:rPr>
                        <a:t>Ежик  хоть и маленький, но хорошо умеет защищаться от врагов. Бианки в занимательной форма знакомит читателей с повадками животных.</a:t>
                      </a:r>
                      <a:endParaRPr lang="ru-RU" sz="1200" b="1" dirty="0">
                        <a:effectLst/>
                        <a:latin typeface="Calibri"/>
                        <a:ea typeface="Calibri"/>
                        <a:cs typeface="Times New Roman"/>
                      </a:endParaRPr>
                    </a:p>
                  </a:txBody>
                  <a:tcPr marL="39023" marR="390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92224826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a:t>
            </a:r>
            <a:endParaRPr lang="ru-RU" dirty="0"/>
          </a:p>
        </p:txBody>
      </p:sp>
      <p:sp>
        <p:nvSpPr>
          <p:cNvPr id="3" name="Объект 2"/>
          <p:cNvSpPr>
            <a:spLocks noGrp="1"/>
          </p:cNvSpPr>
          <p:nvPr>
            <p:ph sz="quarter" idx="13"/>
          </p:nvPr>
        </p:nvSpPr>
        <p:spPr>
          <a:xfrm>
            <a:off x="34369" y="548680"/>
            <a:ext cx="9217024" cy="6126480"/>
          </a:xfrm>
        </p:spPr>
        <p:txBody>
          <a:bodyPr>
            <a:normAutofit fontScale="40000" lnSpcReduction="20000"/>
          </a:bodyPr>
          <a:lstStyle/>
          <a:p>
            <a:r>
              <a:rPr lang="ru-RU" sz="7000" b="1" dirty="0" smtClean="0"/>
              <a:t>          </a:t>
            </a:r>
            <a:r>
              <a:rPr lang="ru-RU" sz="8000" b="1" dirty="0" smtClean="0"/>
              <a:t>Приём « Все в твоих руках»</a:t>
            </a:r>
          </a:p>
          <a:p>
            <a:r>
              <a:rPr lang="ru-RU" sz="8000" b="1" dirty="0" smtClean="0"/>
              <a:t>На листе бумаги ребята обводят левую руку. Каждый палец-это какая-то позиция, по которой надо высказать свое мнение.</a:t>
            </a:r>
          </a:p>
          <a:p>
            <a:r>
              <a:rPr lang="ru-RU" sz="8000" b="1" dirty="0" smtClean="0"/>
              <a:t>Большой палец- тема была для меня интересной</a:t>
            </a:r>
          </a:p>
          <a:p>
            <a:r>
              <a:rPr lang="ru-RU" sz="8000" b="1" dirty="0" smtClean="0"/>
              <a:t>Указательный- узнал много нового.</a:t>
            </a:r>
          </a:p>
          <a:p>
            <a:r>
              <a:rPr lang="ru-RU" sz="8000" b="1" dirty="0" smtClean="0"/>
              <a:t>Средний-мне было трудно(не понравилось)</a:t>
            </a:r>
          </a:p>
          <a:p>
            <a:r>
              <a:rPr lang="ru-RU" sz="8000" b="1" dirty="0" smtClean="0"/>
              <a:t>Безымянный-мне было комфортно</a:t>
            </a:r>
          </a:p>
          <a:p>
            <a:r>
              <a:rPr lang="ru-RU" sz="8000" b="1" dirty="0" smtClean="0"/>
              <a:t>Мизинец- для меня было недостаточно информации</a:t>
            </a:r>
          </a:p>
          <a:p>
            <a:endParaRPr lang="ru-RU" sz="4500" b="1" dirty="0"/>
          </a:p>
        </p:txBody>
      </p:sp>
    </p:spTree>
    <p:extLst>
      <p:ext uri="{BB962C8B-B14F-4D97-AF65-F5344CB8AC3E}">
        <p14:creationId xmlns:p14="http://schemas.microsoft.com/office/powerpoint/2010/main" val="17151421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3074" name="Picture 2"/>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1143000" y="902692"/>
            <a:ext cx="6884988" cy="51637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460815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73795" y="5805264"/>
            <a:ext cx="5637010" cy="129400"/>
          </a:xfrm>
        </p:spPr>
        <p:txBody>
          <a:bodyPr>
            <a:normAutofit fontScale="25000" lnSpcReduction="20000"/>
          </a:bodyPr>
          <a:lstStyle/>
          <a:p>
            <a:endParaRPr lang="ru-RU" dirty="0"/>
          </a:p>
        </p:txBody>
      </p:sp>
      <p:sp>
        <p:nvSpPr>
          <p:cNvPr id="2" name="Заголовок 1"/>
          <p:cNvSpPr>
            <a:spLocks noGrp="1"/>
          </p:cNvSpPr>
          <p:nvPr>
            <p:ph type="ctrTitle"/>
          </p:nvPr>
        </p:nvSpPr>
        <p:spPr>
          <a:xfrm>
            <a:off x="817581" y="764703"/>
            <a:ext cx="7570843" cy="4536505"/>
          </a:xfrm>
        </p:spPr>
        <p:txBody>
          <a:bodyPr/>
          <a:lstStyle/>
          <a:p>
            <a:pPr marL="182880" indent="0" algn="ctr">
              <a:buNone/>
            </a:pPr>
            <a:r>
              <a:rPr lang="ru-RU" sz="2800" dirty="0" smtClean="0">
                <a:solidFill>
                  <a:srgbClr val="080369"/>
                </a:solidFill>
                <a:effectLst/>
              </a:rPr>
              <a:t>«</a:t>
            </a:r>
            <a:endParaRPr lang="ru-RU" sz="2800" dirty="0">
              <a:solidFill>
                <a:srgbClr val="080369"/>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268785"/>
            <a:ext cx="4018537" cy="62565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48916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67544" y="260648"/>
            <a:ext cx="8352928" cy="6336704"/>
          </a:xfrm>
        </p:spPr>
        <p:txBody>
          <a:bodyPr>
            <a:noAutofit/>
          </a:bodyPr>
          <a:lstStyle/>
          <a:p>
            <a:pPr marL="45720" indent="0">
              <a:buNone/>
            </a:pPr>
            <a:r>
              <a:rPr lang="ru-RU" sz="2400" dirty="0" smtClean="0"/>
              <a:t>            </a:t>
            </a:r>
            <a:r>
              <a:rPr lang="ru-RU" sz="2400" dirty="0" smtClean="0"/>
              <a:t>  </a:t>
            </a:r>
            <a:r>
              <a:rPr lang="ru-RU" sz="3600" b="1" dirty="0" smtClean="0"/>
              <a:t>Прием « Ассоциации»</a:t>
            </a:r>
            <a:endParaRPr lang="ru-RU" sz="3600" b="1" dirty="0" smtClean="0"/>
          </a:p>
          <a:p>
            <a:pPr marL="45720" indent="0">
              <a:buNone/>
            </a:pPr>
            <a:r>
              <a:rPr lang="ru-RU" sz="2800" b="1" dirty="0" smtClean="0"/>
              <a:t>На </a:t>
            </a:r>
            <a:r>
              <a:rPr lang="ru-RU" sz="2800" b="1" dirty="0"/>
              <a:t>стадии вызова учащиеся предлагают свои ассоциации к определенному термину, понятию, явлению. Взаимосвязи фиксируются учителем на доске. Нет ничего страшного, если некоторое количество ассоциаций не будет иметь логического объяснения. Стоит помнить, что основной целью применения данной техники является вызов интереса к теме урока, усиление механизмов памяти. После изучения темы рекомендуется вернуться к ним и проанализировать, выделив из них субъективные и объективные.</a:t>
            </a:r>
            <a:endParaRPr lang="ru-RU" sz="2800" b="1" dirty="0">
              <a:solidFill>
                <a:srgbClr val="7030A0"/>
              </a:solidFill>
            </a:endParaRPr>
          </a:p>
        </p:txBody>
      </p:sp>
    </p:spTree>
    <p:extLst>
      <p:ext uri="{BB962C8B-B14F-4D97-AF65-F5344CB8AC3E}">
        <p14:creationId xmlns:p14="http://schemas.microsoft.com/office/powerpoint/2010/main" val="19488122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611560" y="731520"/>
            <a:ext cx="7992888" cy="5145752"/>
          </a:xfrm>
        </p:spPr>
        <p:txBody>
          <a:bodyPr>
            <a:noAutofit/>
          </a:bodyPr>
          <a:lstStyle/>
          <a:p>
            <a:pPr marL="45720" indent="0" algn="ctr">
              <a:buNone/>
            </a:pPr>
            <a:r>
              <a:rPr lang="ru-RU" sz="4400" b="1" dirty="0">
                <a:solidFill>
                  <a:schemeClr val="tx1"/>
                </a:solidFill>
                <a:cs typeface="Aharoni" pitchFamily="2" charset="-79"/>
              </a:rPr>
              <a:t>Прием “Корзина идей”</a:t>
            </a:r>
          </a:p>
          <a:p>
            <a:pPr marL="45720" indent="0" algn="just">
              <a:buNone/>
            </a:pPr>
            <a:r>
              <a:rPr lang="ru-RU" sz="3200" b="1" dirty="0">
                <a:solidFill>
                  <a:schemeClr val="tx1"/>
                </a:solidFill>
                <a:cs typeface="Aharoni" pitchFamily="2" charset="-79"/>
              </a:rPr>
              <a:t>Это прием организации индивидуальной и групповой работы учеников на начальной стадии позволяет выяснить все, что знают или думают ученики по обсуждаемой теме урока. На доске изображение корзины, в которой условно будет собрано все то, что ученики  знают об изучаемой теме</a:t>
            </a:r>
            <a:endParaRPr lang="ru-RU" sz="3200" b="1" dirty="0">
              <a:solidFill>
                <a:schemeClr val="tx1"/>
              </a:solidFill>
              <a:cs typeface="Aharoni" pitchFamily="2" charset="-79"/>
            </a:endParaRPr>
          </a:p>
          <a:p>
            <a:pPr marL="45720" indent="0" algn="ctr">
              <a:buNone/>
            </a:pPr>
            <a:r>
              <a:rPr lang="ru-RU" sz="3200" b="1" dirty="0" smtClean="0">
                <a:solidFill>
                  <a:schemeClr val="tx1"/>
                </a:solidFill>
                <a:cs typeface="Aharoni" pitchFamily="2" charset="-79"/>
              </a:rPr>
              <a:t>. </a:t>
            </a:r>
            <a:endParaRPr lang="ru-RU" sz="3200" b="1" dirty="0">
              <a:solidFill>
                <a:schemeClr val="tx1"/>
              </a:solidFill>
              <a:cs typeface="Aharoni" pitchFamily="2" charset="-79"/>
            </a:endParaRPr>
          </a:p>
        </p:txBody>
      </p:sp>
    </p:spTree>
    <p:extLst>
      <p:ext uri="{BB962C8B-B14F-4D97-AF65-F5344CB8AC3E}">
        <p14:creationId xmlns:p14="http://schemas.microsoft.com/office/powerpoint/2010/main" val="11312417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179512" y="404664"/>
            <a:ext cx="8568952" cy="6120680"/>
          </a:xfrm>
        </p:spPr>
        <p:txBody>
          <a:bodyPr>
            <a:normAutofit/>
          </a:bodyPr>
          <a:lstStyle/>
          <a:p>
            <a:pPr marL="45720" indent="0" algn="ctr">
              <a:buNone/>
            </a:pPr>
            <a:r>
              <a:rPr lang="ru-RU" sz="4400" b="1" dirty="0"/>
              <a:t>Приём </a:t>
            </a:r>
            <a:r>
              <a:rPr lang="ru-RU" sz="4400" b="1" dirty="0" smtClean="0"/>
              <a:t>«Текст  </a:t>
            </a:r>
            <a:r>
              <a:rPr lang="ru-RU" sz="4400" b="1" dirty="0"/>
              <a:t>с пробелами». </a:t>
            </a:r>
            <a:endParaRPr lang="ru-RU" sz="4400" b="1" dirty="0" smtClean="0"/>
          </a:p>
          <a:p>
            <a:pPr marL="45720" indent="0" algn="just">
              <a:buNone/>
            </a:pPr>
            <a:r>
              <a:rPr lang="ru-RU" sz="3600" b="1" dirty="0" smtClean="0"/>
              <a:t>Для </a:t>
            </a:r>
            <a:r>
              <a:rPr lang="ru-RU" sz="3600" b="1" dirty="0"/>
              <a:t>формирования читательского умения интегрировать и интерпретировать сообщения текста рекомендуется этот прием. Он подойдет в качестве проверки усвоенных ранее знаний и для работы с параграфом при изучении нового материала.</a:t>
            </a:r>
            <a:endParaRPr lang="ru-RU" sz="3600" b="1" dirty="0">
              <a:solidFill>
                <a:schemeClr val="tx2">
                  <a:lumMod val="50000"/>
                </a:schemeClr>
              </a:solidFill>
            </a:endParaRPr>
          </a:p>
        </p:txBody>
      </p:sp>
    </p:spTree>
    <p:extLst>
      <p:ext uri="{BB962C8B-B14F-4D97-AF65-F5344CB8AC3E}">
        <p14:creationId xmlns:p14="http://schemas.microsoft.com/office/powerpoint/2010/main" val="26849048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1008063" y="260350"/>
            <a:ext cx="8135937" cy="6264275"/>
          </a:xfrm>
        </p:spPr>
        <p:txBody>
          <a:bodyPr>
            <a:normAutofit fontScale="92500" lnSpcReduction="10000"/>
          </a:bodyPr>
          <a:lstStyle/>
          <a:p>
            <a:pPr marL="45720" indent="0">
              <a:buNone/>
            </a:pPr>
            <a:r>
              <a:rPr lang="ru-RU" sz="2800" b="1" dirty="0" smtClean="0">
                <a:solidFill>
                  <a:schemeClr val="accent1">
                    <a:lumMod val="50000"/>
                  </a:schemeClr>
                </a:solidFill>
              </a:rPr>
              <a:t>Я лесной Колобок — Колючий Бок!</a:t>
            </a:r>
          </a:p>
          <a:p>
            <a:pPr marL="45720" indent="0">
              <a:buNone/>
            </a:pPr>
            <a:r>
              <a:rPr lang="ru-RU" sz="2800" b="1" dirty="0" smtClean="0">
                <a:solidFill>
                  <a:schemeClr val="accent1">
                    <a:lumMod val="50000"/>
                  </a:schemeClr>
                </a:solidFill>
              </a:rPr>
              <a:t>Я по коробу не </a:t>
            </a:r>
            <a:r>
              <a:rPr lang="ru-RU" sz="2800" b="1" dirty="0" err="1" smtClean="0">
                <a:solidFill>
                  <a:schemeClr val="accent1">
                    <a:lumMod val="50000"/>
                  </a:schemeClr>
                </a:solidFill>
              </a:rPr>
              <a:t>скребен</a:t>
            </a:r>
            <a:r>
              <a:rPr lang="ru-RU" sz="2800" b="1" dirty="0" smtClean="0">
                <a:solidFill>
                  <a:schemeClr val="accent1">
                    <a:lumMod val="50000"/>
                  </a:schemeClr>
                </a:solidFill>
              </a:rPr>
              <a:t>,</a:t>
            </a:r>
          </a:p>
          <a:p>
            <a:pPr marL="45720" indent="0">
              <a:buNone/>
            </a:pPr>
            <a:r>
              <a:rPr lang="ru-RU" sz="2800" b="1" dirty="0" smtClean="0">
                <a:solidFill>
                  <a:schemeClr val="accent1">
                    <a:lumMod val="50000"/>
                  </a:schemeClr>
                </a:solidFill>
              </a:rPr>
              <a:t>По  …….. не метен,</a:t>
            </a:r>
          </a:p>
          <a:p>
            <a:pPr marL="45720" indent="0">
              <a:buNone/>
            </a:pPr>
            <a:r>
              <a:rPr lang="ru-RU" sz="2800" b="1" dirty="0" smtClean="0">
                <a:solidFill>
                  <a:schemeClr val="accent1">
                    <a:lumMod val="50000"/>
                  </a:schemeClr>
                </a:solidFill>
              </a:rPr>
              <a:t>На …….. не мешен.</a:t>
            </a:r>
          </a:p>
          <a:p>
            <a:pPr marL="45720" indent="0">
              <a:buNone/>
            </a:pPr>
            <a:r>
              <a:rPr lang="ru-RU" sz="2800" b="1" dirty="0" smtClean="0">
                <a:solidFill>
                  <a:schemeClr val="accent1">
                    <a:lumMod val="50000"/>
                  </a:schemeClr>
                </a:solidFill>
              </a:rPr>
              <a:t>Я под кустиком рос,</a:t>
            </a:r>
          </a:p>
          <a:p>
            <a:pPr marL="45720" indent="0">
              <a:buNone/>
            </a:pPr>
            <a:r>
              <a:rPr lang="ru-RU" sz="2800" b="1" dirty="0" smtClean="0">
                <a:solidFill>
                  <a:schemeClr val="accent1">
                    <a:lumMod val="50000"/>
                  </a:schemeClr>
                </a:solidFill>
              </a:rPr>
              <a:t>Весь колючками оброс,</a:t>
            </a:r>
          </a:p>
          <a:p>
            <a:pPr marL="45720" indent="0">
              <a:buNone/>
            </a:pPr>
            <a:r>
              <a:rPr lang="ru-RU" sz="2800" b="1" dirty="0" smtClean="0">
                <a:solidFill>
                  <a:schemeClr val="accent1">
                    <a:lumMod val="50000"/>
                  </a:schemeClr>
                </a:solidFill>
              </a:rPr>
              <a:t>Я кругом нехорош,</a:t>
            </a:r>
          </a:p>
          <a:p>
            <a:pPr marL="45720" indent="0">
              <a:buNone/>
            </a:pPr>
            <a:r>
              <a:rPr lang="ru-RU" sz="2800" b="1" dirty="0" smtClean="0">
                <a:solidFill>
                  <a:schemeClr val="accent1">
                    <a:lumMod val="50000"/>
                  </a:schemeClr>
                </a:solidFill>
              </a:rPr>
              <a:t>Как меня ты возьмешь?</a:t>
            </a:r>
          </a:p>
          <a:p>
            <a:pPr marL="45720" indent="0">
              <a:buNone/>
            </a:pPr>
            <a:r>
              <a:rPr lang="ru-RU" sz="2800" b="1" dirty="0" smtClean="0">
                <a:solidFill>
                  <a:schemeClr val="accent1">
                    <a:lumMod val="50000"/>
                  </a:schemeClr>
                </a:solidFill>
              </a:rPr>
              <a:t>Я от ……..ушел,</a:t>
            </a:r>
          </a:p>
          <a:p>
            <a:pPr marL="45720" indent="0">
              <a:buNone/>
            </a:pPr>
            <a:r>
              <a:rPr lang="ru-RU" sz="2800" b="1" dirty="0" smtClean="0">
                <a:solidFill>
                  <a:schemeClr val="accent1">
                    <a:lumMod val="50000"/>
                  </a:schemeClr>
                </a:solidFill>
              </a:rPr>
              <a:t>Я от …….. ушел,</a:t>
            </a:r>
          </a:p>
          <a:p>
            <a:pPr marL="45720" indent="0">
              <a:buNone/>
            </a:pPr>
            <a:r>
              <a:rPr lang="ru-RU" sz="2800" b="1" dirty="0" smtClean="0">
                <a:solidFill>
                  <a:schemeClr val="accent1">
                    <a:lumMod val="50000"/>
                  </a:schemeClr>
                </a:solidFill>
              </a:rPr>
              <a:t>Я от …….. ушел,</a:t>
            </a:r>
          </a:p>
          <a:p>
            <a:pPr marL="45720" indent="0">
              <a:buNone/>
            </a:pPr>
            <a:r>
              <a:rPr lang="ru-RU" sz="2800" b="1" dirty="0" smtClean="0">
                <a:solidFill>
                  <a:schemeClr val="accent1">
                    <a:lumMod val="50000"/>
                  </a:schemeClr>
                </a:solidFill>
              </a:rPr>
              <a:t>Я от ……… ушел,</a:t>
            </a:r>
          </a:p>
          <a:p>
            <a:pPr marL="45720" indent="0">
              <a:buNone/>
            </a:pPr>
            <a:r>
              <a:rPr lang="ru-RU" sz="2800" b="1" dirty="0" smtClean="0">
                <a:solidFill>
                  <a:schemeClr val="accent1">
                    <a:lumMod val="50000"/>
                  </a:schemeClr>
                </a:solidFill>
              </a:rPr>
              <a:t>От тебя, Лиса, …….уйти!</a:t>
            </a:r>
            <a:endParaRPr lang="ru-RU" sz="2800" b="1" dirty="0">
              <a:solidFill>
                <a:schemeClr val="accent1">
                  <a:lumMod val="50000"/>
                </a:schemeClr>
              </a:solidFill>
            </a:endParaRPr>
          </a:p>
        </p:txBody>
      </p:sp>
    </p:spTree>
    <p:extLst>
      <p:ext uri="{BB962C8B-B14F-4D97-AF65-F5344CB8AC3E}">
        <p14:creationId xmlns:p14="http://schemas.microsoft.com/office/powerpoint/2010/main" val="272951011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67544" y="332657"/>
            <a:ext cx="7704855" cy="5616624"/>
          </a:xfrm>
        </p:spPr>
        <p:txBody>
          <a:bodyPr>
            <a:normAutofit/>
          </a:bodyPr>
          <a:lstStyle/>
          <a:p>
            <a:pPr algn="ctr"/>
            <a:r>
              <a:rPr lang="ru-RU" dirty="0" smtClean="0">
                <a:solidFill>
                  <a:schemeClr val="accent6">
                    <a:lumMod val="50000"/>
                  </a:schemeClr>
                </a:solidFill>
              </a:rPr>
              <a:t>Задачная </a:t>
            </a:r>
            <a:r>
              <a:rPr lang="ru-RU" dirty="0">
                <a:solidFill>
                  <a:schemeClr val="accent6">
                    <a:lumMod val="50000"/>
                  </a:schemeClr>
                </a:solidFill>
              </a:rPr>
              <a:t>формулировка: Найди в таблице лишние источники, которые не помогут тебе уточнить значение </a:t>
            </a:r>
            <a:r>
              <a:rPr lang="ru-RU" dirty="0" smtClean="0">
                <a:solidFill>
                  <a:schemeClr val="accent6">
                    <a:lumMod val="50000"/>
                  </a:schemeClr>
                </a:solidFill>
              </a:rPr>
              <a:t>слова</a:t>
            </a:r>
          </a:p>
          <a:p>
            <a:pPr algn="ctr"/>
            <a:endParaRPr lang="ru-RU" dirty="0" smtClean="0">
              <a:solidFill>
                <a:schemeClr val="accent6">
                  <a:lumMod val="50000"/>
                </a:schemeClr>
              </a:solidFill>
            </a:endParaRPr>
          </a:p>
          <a:p>
            <a:endParaRPr lang="ru-RU" dirty="0">
              <a:solidFill>
                <a:schemeClr val="accent6">
                  <a:lumMod val="50000"/>
                </a:schemeClr>
              </a:solidFill>
            </a:endParaRPr>
          </a:p>
          <a:p>
            <a:endParaRPr lang="ru-RU" dirty="0"/>
          </a:p>
        </p:txBody>
      </p:sp>
      <p:graphicFrame>
        <p:nvGraphicFramePr>
          <p:cNvPr id="10" name="Таблица 9"/>
          <p:cNvGraphicFramePr>
            <a:graphicFrameLocks noGrp="1"/>
          </p:cNvGraphicFramePr>
          <p:nvPr>
            <p:extLst>
              <p:ext uri="{D42A27DB-BD31-4B8C-83A1-F6EECF244321}">
                <p14:modId xmlns:p14="http://schemas.microsoft.com/office/powerpoint/2010/main" val="3727268512"/>
              </p:ext>
            </p:extLst>
          </p:nvPr>
        </p:nvGraphicFramePr>
        <p:xfrm>
          <a:off x="1691680" y="2284486"/>
          <a:ext cx="4896544" cy="2195315"/>
        </p:xfrm>
        <a:graphic>
          <a:graphicData uri="http://schemas.openxmlformats.org/drawingml/2006/table">
            <a:tbl>
              <a:tblPr firstRow="1" firstCol="1" bandRow="1">
                <a:tableStyleId>{5C22544A-7EE6-4342-B048-85BDC9FD1C3A}</a:tableStyleId>
              </a:tblPr>
              <a:tblGrid>
                <a:gridCol w="4896544"/>
              </a:tblGrid>
              <a:tr h="439063">
                <a:tc>
                  <a:txBody>
                    <a:bodyPr/>
                    <a:lstStyle/>
                    <a:p>
                      <a:pPr indent="450215" fontAlgn="base">
                        <a:lnSpc>
                          <a:spcPct val="115000"/>
                        </a:lnSpc>
                        <a:spcAft>
                          <a:spcPts val="0"/>
                        </a:spcAft>
                      </a:pPr>
                      <a:r>
                        <a:rPr lang="ru-RU" sz="1200" dirty="0">
                          <a:effectLst/>
                        </a:rPr>
                        <a:t>Орфографический словарь</a:t>
                      </a:r>
                      <a:endParaRPr lang="ru-RU" sz="1100" dirty="0">
                        <a:effectLst/>
                        <a:latin typeface="Calibri"/>
                        <a:ea typeface="Calibri"/>
                        <a:cs typeface="Times New Roman"/>
                      </a:endParaRPr>
                    </a:p>
                  </a:txBody>
                  <a:tcPr marL="17780" marR="17780" marT="17780" marB="17780" anchor="b"/>
                </a:tc>
              </a:tr>
              <a:tr h="439063">
                <a:tc>
                  <a:txBody>
                    <a:bodyPr/>
                    <a:lstStyle/>
                    <a:p>
                      <a:pPr indent="450215" fontAlgn="base">
                        <a:lnSpc>
                          <a:spcPct val="115000"/>
                        </a:lnSpc>
                        <a:spcAft>
                          <a:spcPts val="0"/>
                        </a:spcAft>
                      </a:pPr>
                      <a:r>
                        <a:rPr lang="ru-RU" sz="1200">
                          <a:effectLst/>
                        </a:rPr>
                        <a:t>Толковый словарь</a:t>
                      </a:r>
                      <a:endParaRPr lang="ru-RU" sz="1100">
                        <a:effectLst/>
                        <a:latin typeface="Calibri"/>
                        <a:ea typeface="Calibri"/>
                        <a:cs typeface="Times New Roman"/>
                      </a:endParaRPr>
                    </a:p>
                  </a:txBody>
                  <a:tcPr marL="17780" marR="17780" marT="17780" marB="17780" anchor="b"/>
                </a:tc>
              </a:tr>
              <a:tr h="439063">
                <a:tc>
                  <a:txBody>
                    <a:bodyPr/>
                    <a:lstStyle/>
                    <a:p>
                      <a:pPr indent="450215" fontAlgn="base">
                        <a:lnSpc>
                          <a:spcPct val="115000"/>
                        </a:lnSpc>
                        <a:spcAft>
                          <a:spcPts val="0"/>
                        </a:spcAft>
                      </a:pPr>
                      <a:r>
                        <a:rPr lang="ru-RU" sz="1200">
                          <a:effectLst/>
                        </a:rPr>
                        <a:t>Словарь синонимов</a:t>
                      </a:r>
                      <a:endParaRPr lang="ru-RU" sz="1100">
                        <a:effectLst/>
                        <a:latin typeface="Calibri"/>
                        <a:ea typeface="Calibri"/>
                        <a:cs typeface="Times New Roman"/>
                      </a:endParaRPr>
                    </a:p>
                  </a:txBody>
                  <a:tcPr marL="17780" marR="17780" marT="17780" marB="17780" anchor="b"/>
                </a:tc>
              </a:tr>
              <a:tr h="439063">
                <a:tc>
                  <a:txBody>
                    <a:bodyPr/>
                    <a:lstStyle/>
                    <a:p>
                      <a:pPr indent="450215" fontAlgn="base">
                        <a:lnSpc>
                          <a:spcPct val="115000"/>
                        </a:lnSpc>
                        <a:spcAft>
                          <a:spcPts val="0"/>
                        </a:spcAft>
                      </a:pPr>
                      <a:r>
                        <a:rPr lang="ru-RU" sz="1200">
                          <a:effectLst/>
                        </a:rPr>
                        <a:t>Учебник математики</a:t>
                      </a:r>
                      <a:endParaRPr lang="ru-RU" sz="1100">
                        <a:effectLst/>
                        <a:latin typeface="Calibri"/>
                        <a:ea typeface="Calibri"/>
                        <a:cs typeface="Times New Roman"/>
                      </a:endParaRPr>
                    </a:p>
                  </a:txBody>
                  <a:tcPr marL="17780" marR="17780" marT="17780" marB="17780" anchor="b"/>
                </a:tc>
              </a:tr>
              <a:tr h="439063">
                <a:tc>
                  <a:txBody>
                    <a:bodyPr/>
                    <a:lstStyle/>
                    <a:p>
                      <a:pPr indent="450215" fontAlgn="base">
                        <a:lnSpc>
                          <a:spcPct val="115000"/>
                        </a:lnSpc>
                        <a:spcAft>
                          <a:spcPts val="0"/>
                        </a:spcAft>
                      </a:pPr>
                      <a:r>
                        <a:rPr lang="ru-RU" sz="1200" dirty="0">
                          <a:effectLst/>
                        </a:rPr>
                        <a:t>Физическая карта России</a:t>
                      </a:r>
                      <a:endParaRPr lang="ru-RU" sz="1100" dirty="0">
                        <a:effectLst/>
                        <a:latin typeface="Calibri"/>
                        <a:ea typeface="Calibri"/>
                        <a:cs typeface="Times New Roman"/>
                      </a:endParaRPr>
                    </a:p>
                  </a:txBody>
                  <a:tcPr marL="17780" marR="17780" marT="17780" marB="17780" anchor="b"/>
                </a:tc>
              </a:tr>
            </a:tbl>
          </a:graphicData>
        </a:graphic>
      </p:graphicFrame>
      <p:sp>
        <p:nvSpPr>
          <p:cNvPr id="11" name="Rectangle 3"/>
          <p:cNvSpPr>
            <a:spLocks noChangeArrowheads="1"/>
          </p:cNvSpPr>
          <p:nvPr/>
        </p:nvSpPr>
        <p:spPr bwMode="auto">
          <a:xfrm>
            <a:off x="2267744" y="292494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457593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395536" y="404664"/>
            <a:ext cx="8136904" cy="6048672"/>
          </a:xfrm>
        </p:spPr>
        <p:txBody>
          <a:bodyPr>
            <a:normAutofit/>
          </a:bodyPr>
          <a:lstStyle/>
          <a:p>
            <a:pPr marL="45720" indent="0" algn="just">
              <a:buNone/>
            </a:pPr>
            <a:r>
              <a:rPr lang="ru-RU" sz="4000" b="1" dirty="0" err="1">
                <a:latin typeface="Calibri"/>
                <a:ea typeface="Calibri"/>
                <a:cs typeface="Times New Roman"/>
              </a:rPr>
              <a:t>Сусе́к</a:t>
            </a:r>
            <a:r>
              <a:rPr lang="ru-RU" sz="4000" b="1" dirty="0">
                <a:latin typeface="Calibri"/>
                <a:ea typeface="Calibri"/>
                <a:cs typeface="Times New Roman"/>
              </a:rPr>
              <a:t> (</a:t>
            </a:r>
            <a:r>
              <a:rPr lang="ru-RU" sz="4000" b="1" i="1" dirty="0" err="1">
                <a:latin typeface="Calibri"/>
                <a:ea typeface="Calibri"/>
                <a:cs typeface="Times New Roman"/>
              </a:rPr>
              <a:t>за́сек</a:t>
            </a:r>
            <a:r>
              <a:rPr lang="ru-RU" sz="4000" b="1" i="1" dirty="0">
                <a:latin typeface="Calibri"/>
                <a:ea typeface="Calibri"/>
                <a:cs typeface="Times New Roman"/>
              </a:rPr>
              <a:t>, </a:t>
            </a:r>
            <a:r>
              <a:rPr lang="ru-RU" sz="4000" b="1" i="1" dirty="0" err="1">
                <a:latin typeface="Calibri"/>
                <a:ea typeface="Calibri"/>
                <a:cs typeface="Times New Roman"/>
              </a:rPr>
              <a:t>за́кром</a:t>
            </a:r>
            <a:r>
              <a:rPr lang="ru-RU" sz="4000" b="1" i="1" dirty="0">
                <a:latin typeface="Calibri"/>
                <a:ea typeface="Calibri"/>
                <a:cs typeface="Times New Roman"/>
              </a:rPr>
              <a:t>, </a:t>
            </a:r>
            <a:r>
              <a:rPr lang="ru-RU" sz="4000" b="1" i="1" dirty="0" err="1">
                <a:latin typeface="Calibri"/>
                <a:ea typeface="Calibri"/>
                <a:cs typeface="Times New Roman"/>
              </a:rPr>
              <a:t>сукро́м</a:t>
            </a:r>
            <a:r>
              <a:rPr lang="ru-RU" sz="4000" b="1" dirty="0">
                <a:latin typeface="Calibri"/>
                <a:ea typeface="Calibri"/>
                <a:cs typeface="Times New Roman"/>
              </a:rPr>
              <a:t>) — место в </a:t>
            </a:r>
            <a:r>
              <a:rPr lang="ru-RU" sz="4000" b="1" u="sng" dirty="0">
                <a:solidFill>
                  <a:srgbClr val="0000FF"/>
                </a:solidFill>
                <a:latin typeface="Calibri"/>
                <a:ea typeface="Calibri"/>
                <a:cs typeface="Times New Roman"/>
                <a:hlinkClick r:id="rId2" tooltip="Амбар"/>
              </a:rPr>
              <a:t>амбаре</a:t>
            </a:r>
            <a:r>
              <a:rPr lang="ru-RU" sz="4000" b="1" dirty="0">
                <a:latin typeface="Calibri"/>
                <a:ea typeface="Calibri"/>
                <a:cs typeface="Times New Roman"/>
              </a:rPr>
              <a:t>, забранное досками в виде неподвижного </a:t>
            </a:r>
            <a:r>
              <a:rPr lang="ru-RU" sz="4000" b="1" u="sng" dirty="0">
                <a:solidFill>
                  <a:srgbClr val="0000FF"/>
                </a:solidFill>
                <a:latin typeface="Calibri"/>
                <a:ea typeface="Calibri"/>
                <a:cs typeface="Times New Roman"/>
                <a:hlinkClick r:id="rId3" tooltip="Ларь"/>
              </a:rPr>
              <a:t>ларя</a:t>
            </a:r>
            <a:r>
              <a:rPr lang="ru-RU" sz="4000" b="1" dirty="0">
                <a:latin typeface="Calibri"/>
                <a:ea typeface="Calibri"/>
                <a:cs typeface="Times New Roman"/>
              </a:rPr>
              <a:t> (большого ящика). Предназначено для ссыпки зерна или хранения муки, а также закладки овощей и картофеля</a:t>
            </a:r>
            <a:r>
              <a:rPr lang="ru-RU" sz="3200" dirty="0" smtClean="0">
                <a:latin typeface="Calibri"/>
                <a:ea typeface="Calibri"/>
                <a:cs typeface="Times New Roman"/>
              </a:rPr>
              <a:t>. </a:t>
            </a:r>
            <a:endParaRPr lang="ru-RU" sz="3200" b="1" dirty="0">
              <a:solidFill>
                <a:schemeClr val="tx1"/>
              </a:solidFill>
            </a:endParaRPr>
          </a:p>
        </p:txBody>
      </p:sp>
    </p:spTree>
    <p:extLst>
      <p:ext uri="{BB962C8B-B14F-4D97-AF65-F5344CB8AC3E}">
        <p14:creationId xmlns:p14="http://schemas.microsoft.com/office/powerpoint/2010/main" val="2788633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4294967295"/>
          </p:nvPr>
        </p:nvSpPr>
        <p:spPr>
          <a:xfrm>
            <a:off x="971600" y="260648"/>
            <a:ext cx="7100887" cy="5616575"/>
          </a:xfrm>
        </p:spPr>
        <p:txBody>
          <a:bodyPr>
            <a:noAutofit/>
          </a:bodyPr>
          <a:lstStyle/>
          <a:p>
            <a:r>
              <a:rPr lang="ru-RU" sz="1800" b="1" dirty="0"/>
              <a:t> </a:t>
            </a:r>
            <a:r>
              <a:rPr lang="ru-RU" sz="1800" b="1" dirty="0" smtClean="0"/>
              <a:t>                    Приём </a:t>
            </a:r>
            <a:r>
              <a:rPr lang="ru-RU" sz="1800" b="1" dirty="0"/>
              <a:t>«Ромашка вопросов».</a:t>
            </a:r>
          </a:p>
          <a:p>
            <a:r>
              <a:rPr lang="ru-RU" sz="1800" b="1" i="1" dirty="0" smtClean="0"/>
              <a:t>1 </a:t>
            </a:r>
            <a:r>
              <a:rPr lang="ru-RU" sz="1800" b="1" i="1" dirty="0"/>
              <a:t>лепесток - простые вопросы.</a:t>
            </a:r>
            <a:r>
              <a:rPr lang="ru-RU" sz="1800" b="1" dirty="0"/>
              <a:t> Отвечая на них, нужно называть какие-то факты, вспомнить и воспроизвести информацию.</a:t>
            </a:r>
          </a:p>
          <a:p>
            <a:r>
              <a:rPr lang="ru-RU" sz="1800" b="1" i="1" dirty="0"/>
              <a:t>2 лепесток - объясняющие вопросы.</a:t>
            </a:r>
            <a:r>
              <a:rPr lang="ru-RU" sz="1800" b="1" dirty="0"/>
              <a:t> Обычно объясняющие вопросы начинаются со слов: «Почему».</a:t>
            </a:r>
          </a:p>
          <a:p>
            <a:r>
              <a:rPr lang="ru-RU" sz="1800" b="1" i="1" dirty="0"/>
              <a:t>3 лепесток - уточняющие вопросы.</a:t>
            </a:r>
            <a:r>
              <a:rPr lang="ru-RU" sz="1800" b="1" dirty="0"/>
              <a:t> Эти вопросы начинаются со слов « Верно ли, что…», «Если я правильно понял, то.»..</a:t>
            </a:r>
          </a:p>
          <a:p>
            <a:r>
              <a:rPr lang="ru-RU" sz="1800" b="1" i="1" dirty="0"/>
              <a:t>4 лепесток - оценочные вопросы.</a:t>
            </a:r>
            <a:r>
              <a:rPr lang="ru-RU" sz="1800" b="1" dirty="0"/>
              <a:t> Оценочные вопросы направлены на выяснение критериев оценки тех или иных событий, явлений и фактов. «Почему это хорошо, а что-то плохо?», «Чем один герой отличается от другого?»</a:t>
            </a:r>
          </a:p>
          <a:p>
            <a:r>
              <a:rPr lang="ru-RU" sz="1800" b="1" i="1" dirty="0"/>
              <a:t>5 лепесток - практические вопросы.</a:t>
            </a:r>
            <a:r>
              <a:rPr lang="ru-RU" sz="1800" b="1" dirty="0"/>
              <a:t> Эти вопросы направлены на установление взаимосвязи между теорией и практикой.</a:t>
            </a:r>
          </a:p>
          <a:p>
            <a:r>
              <a:rPr lang="ru-RU" sz="1800" b="1" i="1" dirty="0"/>
              <a:t>6 лепесток - творческие вопросы. </a:t>
            </a:r>
            <a:r>
              <a:rPr lang="ru-RU" sz="1800" b="1" dirty="0"/>
              <a:t>В этих вопросах есть частица «бы», в формулировке вопросов есть элементы условности, предположения, фантазии, прогноза. «Чтобы бы изменилось, если бы…», « Как вы думаете, как будут развиваться события дальше?»</a:t>
            </a:r>
          </a:p>
        </p:txBody>
      </p:sp>
    </p:spTree>
    <p:extLst>
      <p:ext uri="{BB962C8B-B14F-4D97-AF65-F5344CB8AC3E}">
        <p14:creationId xmlns:p14="http://schemas.microsoft.com/office/powerpoint/2010/main" val="188514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578</TotalTime>
  <Words>577</Words>
  <Application>Microsoft Office PowerPoint</Application>
  <PresentationFormat>Экран (4:3)</PresentationFormat>
  <Paragraphs>81</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Воздушный поток</vt:lpstr>
      <vt:lpstr>Формирование осознанного чтения в начальной школе как основы информационной грамотности  </vt:lpstr>
      <vt:lpstr>«</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Формирование информационной грамотности младшего школьника   Шмелева Ольга Ивановна  учитель начальных классов МОУ-СОШ с Раскатово</dc:title>
  <dc:creator>ADMIN</dc:creator>
  <cp:lastModifiedBy>Лиля</cp:lastModifiedBy>
  <cp:revision>36</cp:revision>
  <dcterms:created xsi:type="dcterms:W3CDTF">2012-01-25T15:33:37Z</dcterms:created>
  <dcterms:modified xsi:type="dcterms:W3CDTF">2020-08-11T17:03:17Z</dcterms:modified>
</cp:coreProperties>
</file>